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65" r:id="rId3"/>
    <p:sldId id="267" r:id="rId4"/>
    <p:sldId id="266" r:id="rId5"/>
    <p:sldId id="274" r:id="rId6"/>
    <p:sldId id="268" r:id="rId7"/>
    <p:sldId id="269" r:id="rId8"/>
    <p:sldId id="270" r:id="rId9"/>
    <p:sldId id="272" r:id="rId10"/>
    <p:sldId id="271" r:id="rId11"/>
    <p:sldId id="275" r:id="rId12"/>
    <p:sldId id="277" r:id="rId13"/>
    <p:sldId id="276" r:id="rId14"/>
    <p:sldId id="27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048"/>
    <p:restoredTop sz="96327"/>
  </p:normalViewPr>
  <p:slideViewPr>
    <p:cSldViewPr snapToGrid="0">
      <p:cViewPr>
        <p:scale>
          <a:sx n="162" d="100"/>
          <a:sy n="162" d="100"/>
        </p:scale>
        <p:origin x="-616" y="1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02821E-2345-B246-BE9D-C239C950564F}" type="datetimeFigureOut">
              <a:rPr lang="en-US" smtClean="0"/>
              <a:t>3/27/23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C0A812-A639-3341-8B32-F2DEBF254D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10719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5D25E-09AA-CD42-4957-F96E1F88B1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C66BF5-BB4F-77BB-0877-513F82A1E4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07DE61-7F7D-B7B6-3391-FCC1674908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EB3CF-01DA-3F48-8B46-456B606894AC}" type="datetimeFigureOut">
              <a:rPr lang="en-US" smtClean="0"/>
              <a:t>3/27/23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0B0BCC-91A6-7416-22A6-28744522CC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2EFAA9-3ED6-0C3B-745C-3C037A367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7163FC-496D-F946-9546-A16CD81FE2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3073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AC816A-B2CB-60C4-B4A6-4CF21F166F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270337-0055-7CE9-6D35-0B7AFA9071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66C90F-5AB5-6E9D-280C-1F30EEA2C8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EB3CF-01DA-3F48-8B46-456B606894AC}" type="datetimeFigureOut">
              <a:rPr lang="en-US" smtClean="0"/>
              <a:t>3/27/23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2C0F7A-195E-93F0-20A6-283DFC8015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D33187-9B9A-F232-97F9-319650E37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7163FC-496D-F946-9546-A16CD81FE2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1572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A36A5DE-8EEF-BE62-608F-63FE157D71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E00951-BDBF-5EEB-63B0-DF5840E225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8834B9-845E-5B23-9ED2-7F4A66A97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EB3CF-01DA-3F48-8B46-456B606894AC}" type="datetimeFigureOut">
              <a:rPr lang="en-US" smtClean="0"/>
              <a:t>3/27/23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B486C7-DE97-4605-B17B-48F6A19E29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FB739D-FBEB-09FE-4FCE-17A8156A7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7163FC-496D-F946-9546-A16CD81FE2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613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DB39D2-0C3F-D010-C931-130A3DF89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87E41-7E1C-8A05-5989-621A4430B6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4E7159-83A1-BA97-0588-3DF3A7588B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EB3CF-01DA-3F48-8B46-456B606894AC}" type="datetimeFigureOut">
              <a:rPr lang="en-US" smtClean="0"/>
              <a:t>3/27/23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0DC390-F316-5729-4121-761BED362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9B161C-8E8C-49EF-CD1C-BB485AEDF8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7163FC-496D-F946-9546-A16CD81FE2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4443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920D96-8D77-221B-C3B6-551CCF572B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42F684-CAD3-A418-1B98-BB503A6963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38423C-03B3-C804-2333-E092BDD759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EB3CF-01DA-3F48-8B46-456B606894AC}" type="datetimeFigureOut">
              <a:rPr lang="en-US" smtClean="0"/>
              <a:t>3/27/23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776F1A-23FD-D7AD-6972-2E7759B002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428877-A118-659F-13F6-37C381416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7163FC-496D-F946-9546-A16CD81FE2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1613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9C9747-01F9-C9C3-C8C5-DE3AFAE5A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766504-FFAE-6FFB-5648-43D05ECEB9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A62132-5389-3F9F-97F7-A713292D8F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1354C3-0975-78BE-FFCE-E78859A386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EB3CF-01DA-3F48-8B46-456B606894AC}" type="datetimeFigureOut">
              <a:rPr lang="en-US" smtClean="0"/>
              <a:t>3/27/23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B0E931-6B1E-BD00-14FD-B9D212E563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FB8EAA-AEC5-04E5-834C-A8431A3356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7163FC-496D-F946-9546-A16CD81FE2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4253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BF66A1-C8F2-0F4E-8441-9FBCDD290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2B8BBE-9A10-35F6-ADCC-D926918A5F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3555E0-2648-8C0F-39B2-D3F69B491D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248B36-97EE-38F0-6A21-7AFA719898B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15971FC-D473-8C90-949C-59A9670E743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897D35E-97C6-BEBD-7269-7CE4DCB09B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EB3CF-01DA-3F48-8B46-456B606894AC}" type="datetimeFigureOut">
              <a:rPr lang="en-US" smtClean="0"/>
              <a:t>3/27/23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461BE52-6137-BF8A-5A11-821B0EC7C3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5B8B928-BEB3-9332-D34F-0D81418EE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7163FC-496D-F946-9546-A16CD81FE2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4609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FF65CF-89A9-D301-6920-E2425705D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83669C1-55F3-2CFF-2CC1-904FB06EE3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EB3CF-01DA-3F48-8B46-456B606894AC}" type="datetimeFigureOut">
              <a:rPr lang="en-US" smtClean="0"/>
              <a:t>3/27/23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BA99D0-5D6C-6594-5E3D-E505381E2F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A262A0-171F-F479-038C-2C57C952BD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7163FC-496D-F946-9546-A16CD81FE2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1585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8C54467-2A95-2739-6CE4-A816224D1F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EB3CF-01DA-3F48-8B46-456B606894AC}" type="datetimeFigureOut">
              <a:rPr lang="en-US" smtClean="0"/>
              <a:t>3/27/23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77DB7B2-8B88-BDB9-DC7B-E732A1B1DA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B58610-CE37-31F7-A0F5-5D8666807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7163FC-496D-F946-9546-A16CD81FE2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6700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5A19A-4F31-A5E1-890A-3F94636580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6D49F8-6BA7-EF87-32A9-CA9E46246A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A4C0F9-CE22-51B5-E89D-86C4B82C1D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248B30-A3A6-03F0-E62B-445865B794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EB3CF-01DA-3F48-8B46-456B606894AC}" type="datetimeFigureOut">
              <a:rPr lang="en-US" smtClean="0"/>
              <a:t>3/27/23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885B45-B39C-D802-09FC-0B5C0A4AD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25C8FA-F85C-AC0D-4FC5-755C9FF1C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7163FC-496D-F946-9546-A16CD81FE2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0758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F52EDB-3B75-71E1-9D5E-B234F43F19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E692653-3C16-3FB4-6388-DB5278D6EC0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0F9509-B3E6-FBCE-DF7C-39182B060C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410772-BD2E-B784-915A-F19791B70A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EB3CF-01DA-3F48-8B46-456B606894AC}" type="datetimeFigureOut">
              <a:rPr lang="en-US" smtClean="0"/>
              <a:t>3/27/23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DFF3C4-3E75-D67E-7B1F-C1F27CD4B4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B2E18C-68AF-4853-7869-F57396CA0C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7163FC-496D-F946-9546-A16CD81FE2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0519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F522D4B-789C-8E49-296E-F69D01A900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C62B8B-705C-EFCA-341D-6F9E8C7C9D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943BBF-CDE9-53AF-7697-B7BDD99F284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EEB3CF-01DA-3F48-8B46-456B606894AC}" type="datetimeFigureOut">
              <a:rPr lang="en-US" smtClean="0"/>
              <a:t>3/27/23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850944-B916-7C25-49F3-B5F38FF1BF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F06DDE-28C7-FE1B-1D3F-4759180275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7163FC-496D-F946-9546-A16CD81FE2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2865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46E66F-9077-EE54-47E7-EBEA38F859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Research Update – 3/27/2023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13E346-C1DB-6E85-A609-FB9A24C4E5E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John Lee</a:t>
            </a:r>
          </a:p>
        </p:txBody>
      </p:sp>
    </p:spTree>
    <p:extLst>
      <p:ext uri="{BB962C8B-B14F-4D97-AF65-F5344CB8AC3E}">
        <p14:creationId xmlns:p14="http://schemas.microsoft.com/office/powerpoint/2010/main" val="20227572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AB30A4-16C2-5474-48EA-61821C9202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Errors (across Outlets)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BBB7B4DE-905D-70A3-16E1-96BF98443F7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26150088"/>
              </p:ext>
            </p:extLst>
          </p:nvPr>
        </p:nvGraphicFramePr>
        <p:xfrm>
          <a:off x="838200" y="1825624"/>
          <a:ext cx="10849713" cy="40508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9959">
                  <a:extLst>
                    <a:ext uri="{9D8B030D-6E8A-4147-A177-3AD203B41FA5}">
                      <a16:colId xmlns:a16="http://schemas.microsoft.com/office/drawing/2014/main" val="3734040558"/>
                    </a:ext>
                  </a:extLst>
                </a:gridCol>
                <a:gridCol w="1549959">
                  <a:extLst>
                    <a:ext uri="{9D8B030D-6E8A-4147-A177-3AD203B41FA5}">
                      <a16:colId xmlns:a16="http://schemas.microsoft.com/office/drawing/2014/main" val="254279530"/>
                    </a:ext>
                  </a:extLst>
                </a:gridCol>
                <a:gridCol w="1549959">
                  <a:extLst>
                    <a:ext uri="{9D8B030D-6E8A-4147-A177-3AD203B41FA5}">
                      <a16:colId xmlns:a16="http://schemas.microsoft.com/office/drawing/2014/main" val="1253564353"/>
                    </a:ext>
                  </a:extLst>
                </a:gridCol>
                <a:gridCol w="1549959">
                  <a:extLst>
                    <a:ext uri="{9D8B030D-6E8A-4147-A177-3AD203B41FA5}">
                      <a16:colId xmlns:a16="http://schemas.microsoft.com/office/drawing/2014/main" val="2087716581"/>
                    </a:ext>
                  </a:extLst>
                </a:gridCol>
                <a:gridCol w="1549959">
                  <a:extLst>
                    <a:ext uri="{9D8B030D-6E8A-4147-A177-3AD203B41FA5}">
                      <a16:colId xmlns:a16="http://schemas.microsoft.com/office/drawing/2014/main" val="1474653965"/>
                    </a:ext>
                  </a:extLst>
                </a:gridCol>
                <a:gridCol w="1549959">
                  <a:extLst>
                    <a:ext uri="{9D8B030D-6E8A-4147-A177-3AD203B41FA5}">
                      <a16:colId xmlns:a16="http://schemas.microsoft.com/office/drawing/2014/main" val="1404184098"/>
                    </a:ext>
                  </a:extLst>
                </a:gridCol>
                <a:gridCol w="1549959">
                  <a:extLst>
                    <a:ext uri="{9D8B030D-6E8A-4147-A177-3AD203B41FA5}">
                      <a16:colId xmlns:a16="http://schemas.microsoft.com/office/drawing/2014/main" val="2280342318"/>
                    </a:ext>
                  </a:extLst>
                </a:gridCol>
              </a:tblGrid>
              <a:tr h="44865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Run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dirty="0"/>
                        <a:t>Systolic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dirty="0"/>
                        <a:t>Mean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dirty="0"/>
                        <a:t>Diastolic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6536639"/>
                  </a:ext>
                </a:extLst>
              </a:tr>
              <a:tr h="44547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Mean Relative Error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Mean Absolute Error (mmHg)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Mean Relative Error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Mean Absolute Error (mmHg)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Mean Relative Error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Mean Absolute Error (mmHg)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2211734"/>
                  </a:ext>
                </a:extLst>
              </a:tr>
              <a:tr h="576156">
                <a:tc>
                  <a:txBody>
                    <a:bodyPr/>
                    <a:lstStyle/>
                    <a:p>
                      <a:r>
                        <a:rPr lang="en-US" dirty="0"/>
                        <a:t>No Correction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0.127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2.062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0775608"/>
                  </a:ext>
                </a:extLst>
              </a:tr>
              <a:tr h="576156">
                <a:tc>
                  <a:txBody>
                    <a:bodyPr/>
                    <a:lstStyle/>
                    <a:p>
                      <a:r>
                        <a:rPr lang="en-US" dirty="0"/>
                        <a:t>Non-Physical Correction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0.037</a:t>
                      </a:r>
                    </a:p>
                    <a:p>
                      <a:endParaRPr lang="en-US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0.611</a:t>
                      </a:r>
                    </a:p>
                    <a:p>
                      <a:endParaRPr lang="en-US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0.010</a:t>
                      </a:r>
                    </a:p>
                    <a:p>
                      <a:endParaRPr lang="en-US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0.120</a:t>
                      </a:r>
                    </a:p>
                    <a:p>
                      <a:endParaRPr lang="en-US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0.007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0.056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6508689"/>
                  </a:ext>
                </a:extLst>
              </a:tr>
              <a:tr h="576156">
                <a:tc>
                  <a:txBody>
                    <a:bodyPr/>
                    <a:lstStyle/>
                    <a:p>
                      <a:r>
                        <a:rPr lang="en-US" dirty="0"/>
                        <a:t>Physical Correction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0.039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0.638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0.011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0.130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highlight>
                            <a:srgbClr val="FFFF00"/>
                          </a:highlight>
                        </a:rPr>
                        <a:t>0.007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0.054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3735130"/>
                  </a:ext>
                </a:extLst>
              </a:tr>
              <a:tr h="576156">
                <a:tc>
                  <a:txBody>
                    <a:bodyPr/>
                    <a:lstStyle/>
                    <a:p>
                      <a:r>
                        <a:rPr lang="en-US" dirty="0"/>
                        <a:t>Triple Correction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0.381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6.31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62633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836549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EE8CD4-DD9C-39D3-A7EB-D299DFA3F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Diseased Model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73CB9B-B34B-9764-4B72-81E71991B5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(The 3D model is inaccurate due to insufficient tuning model).</a:t>
            </a:r>
          </a:p>
        </p:txBody>
      </p:sp>
    </p:spTree>
    <p:extLst>
      <p:ext uri="{BB962C8B-B14F-4D97-AF65-F5344CB8AC3E}">
        <p14:creationId xmlns:p14="http://schemas.microsoft.com/office/powerpoint/2010/main" val="19353619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9C7AB-E61D-DC15-2EFF-FD376DF90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153" y="-164861"/>
            <a:ext cx="10515600" cy="1325563"/>
          </a:xfrm>
        </p:spPr>
        <p:txBody>
          <a:bodyPr/>
          <a:lstStyle/>
          <a:p>
            <a:r>
              <a:rPr lang="en-US" dirty="0"/>
              <a:t>No correction</a:t>
            </a:r>
          </a:p>
        </p:txBody>
      </p:sp>
      <p:pic>
        <p:nvPicPr>
          <p:cNvPr id="8" name="Content Placeholder 7" descr="Chart, line chart&#10;&#10;Description automatically generated">
            <a:extLst>
              <a:ext uri="{FF2B5EF4-FFF2-40B4-BE49-F238E27FC236}">
                <a16:creationId xmlns:a16="http://schemas.microsoft.com/office/drawing/2014/main" id="{35D7E38F-EC75-C4F8-3927-3BCD35B6F9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901572"/>
            <a:ext cx="3727450" cy="2805860"/>
          </a:xfrm>
        </p:spPr>
      </p:pic>
      <p:pic>
        <p:nvPicPr>
          <p:cNvPr id="12" name="Picture 11" descr="Chart, scatter chart&#10;&#10;Description automatically generated">
            <a:extLst>
              <a:ext uri="{FF2B5EF4-FFF2-40B4-BE49-F238E27FC236}">
                <a16:creationId xmlns:a16="http://schemas.microsoft.com/office/drawing/2014/main" id="{8673A4D7-CC5C-FC80-9FB2-3935BEC6E5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4246" y="3679901"/>
            <a:ext cx="4192954" cy="3178099"/>
          </a:xfrm>
          <a:prstGeom prst="rect">
            <a:avLst/>
          </a:prstGeom>
        </p:spPr>
      </p:pic>
      <p:pic>
        <p:nvPicPr>
          <p:cNvPr id="14" name="Picture 13" descr="Chart, scatter chart&#10;&#10;Description automatically generated">
            <a:extLst>
              <a:ext uri="{FF2B5EF4-FFF2-40B4-BE49-F238E27FC236}">
                <a16:creationId xmlns:a16="http://schemas.microsoft.com/office/drawing/2014/main" id="{FBEBEF2C-931E-D1C8-8F6A-6BCB574419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4246" y="305166"/>
            <a:ext cx="4087500" cy="3123833"/>
          </a:xfrm>
          <a:prstGeom prst="rect">
            <a:avLst/>
          </a:prstGeom>
        </p:spPr>
      </p:pic>
      <p:pic>
        <p:nvPicPr>
          <p:cNvPr id="16" name="Picture 15" descr="Chart, scatter chart&#10;&#10;Description automatically generated">
            <a:extLst>
              <a:ext uri="{FF2B5EF4-FFF2-40B4-BE49-F238E27FC236}">
                <a16:creationId xmlns:a16="http://schemas.microsoft.com/office/drawing/2014/main" id="{39FF4279-8CF9-D5DC-7C7F-C9F4E2A520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199" y="4003327"/>
            <a:ext cx="3727451" cy="2786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2548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3D4302-B91B-1AD4-81B8-B59A5999A1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6"/>
            <a:ext cx="10287000" cy="1107160"/>
          </a:xfrm>
        </p:spPr>
        <p:txBody>
          <a:bodyPr/>
          <a:lstStyle/>
          <a:p>
            <a:r>
              <a:rPr lang="en-US" dirty="0"/>
              <a:t>Physical Correction</a:t>
            </a:r>
          </a:p>
        </p:txBody>
      </p:sp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812CA3D1-7374-3E56-40AA-A27DC9E4CD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1943" y="3945447"/>
            <a:ext cx="3855009" cy="2894297"/>
          </a:xfrm>
          <a:prstGeom prst="rect">
            <a:avLst/>
          </a:prstGeom>
        </p:spPr>
      </p:pic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2CDB62B8-B9C3-0D38-15BD-EF719293A3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5462" y="849349"/>
            <a:ext cx="3971490" cy="3000542"/>
          </a:xfrm>
          <a:prstGeom prst="rect">
            <a:avLst/>
          </a:prstGeom>
        </p:spPr>
      </p:pic>
      <p:pic>
        <p:nvPicPr>
          <p:cNvPr id="8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5F3442F2-5170-6BB3-3E69-FA899A3724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1294" y="3839202"/>
            <a:ext cx="4028388" cy="3000542"/>
          </a:xfrm>
          <a:prstGeom prst="rect">
            <a:avLst/>
          </a:prstGeom>
        </p:spPr>
      </p:pic>
      <p:pic>
        <p:nvPicPr>
          <p:cNvPr id="12" name="Content Placeholder 11" descr="Chart, histogram&#10;&#10;Description automatically generated">
            <a:extLst>
              <a:ext uri="{FF2B5EF4-FFF2-40B4-BE49-F238E27FC236}">
                <a16:creationId xmlns:a16="http://schemas.microsoft.com/office/drawing/2014/main" id="{4788379B-270B-81C2-1D87-5AD7DC6424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1234885" y="812007"/>
            <a:ext cx="3759146" cy="2829720"/>
          </a:xfrm>
        </p:spPr>
      </p:pic>
    </p:spTree>
    <p:extLst>
      <p:ext uri="{BB962C8B-B14F-4D97-AF65-F5344CB8AC3E}">
        <p14:creationId xmlns:p14="http://schemas.microsoft.com/office/powerpoint/2010/main" val="5926140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AB30A4-16C2-5474-48EA-61821C9202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Errors (across Outlets)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BBB7B4DE-905D-70A3-16E1-96BF98443F7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23966848"/>
              </p:ext>
            </p:extLst>
          </p:nvPr>
        </p:nvGraphicFramePr>
        <p:xfrm>
          <a:off x="838200" y="1825624"/>
          <a:ext cx="10849713" cy="27707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9959">
                  <a:extLst>
                    <a:ext uri="{9D8B030D-6E8A-4147-A177-3AD203B41FA5}">
                      <a16:colId xmlns:a16="http://schemas.microsoft.com/office/drawing/2014/main" val="3734040558"/>
                    </a:ext>
                  </a:extLst>
                </a:gridCol>
                <a:gridCol w="1549959">
                  <a:extLst>
                    <a:ext uri="{9D8B030D-6E8A-4147-A177-3AD203B41FA5}">
                      <a16:colId xmlns:a16="http://schemas.microsoft.com/office/drawing/2014/main" val="254279530"/>
                    </a:ext>
                  </a:extLst>
                </a:gridCol>
                <a:gridCol w="1549959">
                  <a:extLst>
                    <a:ext uri="{9D8B030D-6E8A-4147-A177-3AD203B41FA5}">
                      <a16:colId xmlns:a16="http://schemas.microsoft.com/office/drawing/2014/main" val="1253564353"/>
                    </a:ext>
                  </a:extLst>
                </a:gridCol>
                <a:gridCol w="1549959">
                  <a:extLst>
                    <a:ext uri="{9D8B030D-6E8A-4147-A177-3AD203B41FA5}">
                      <a16:colId xmlns:a16="http://schemas.microsoft.com/office/drawing/2014/main" val="2087716581"/>
                    </a:ext>
                  </a:extLst>
                </a:gridCol>
                <a:gridCol w="1549959">
                  <a:extLst>
                    <a:ext uri="{9D8B030D-6E8A-4147-A177-3AD203B41FA5}">
                      <a16:colId xmlns:a16="http://schemas.microsoft.com/office/drawing/2014/main" val="1474653965"/>
                    </a:ext>
                  </a:extLst>
                </a:gridCol>
                <a:gridCol w="1549959">
                  <a:extLst>
                    <a:ext uri="{9D8B030D-6E8A-4147-A177-3AD203B41FA5}">
                      <a16:colId xmlns:a16="http://schemas.microsoft.com/office/drawing/2014/main" val="1404184098"/>
                    </a:ext>
                  </a:extLst>
                </a:gridCol>
                <a:gridCol w="1549959">
                  <a:extLst>
                    <a:ext uri="{9D8B030D-6E8A-4147-A177-3AD203B41FA5}">
                      <a16:colId xmlns:a16="http://schemas.microsoft.com/office/drawing/2014/main" val="2280342318"/>
                    </a:ext>
                  </a:extLst>
                </a:gridCol>
              </a:tblGrid>
              <a:tr h="44865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Run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dirty="0"/>
                        <a:t>Systolic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dirty="0"/>
                        <a:t>Mean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dirty="0"/>
                        <a:t>Diastolic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6536639"/>
                  </a:ext>
                </a:extLst>
              </a:tr>
              <a:tr h="44547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Mean Relative Error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Mean Absolute Error (mmHg)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Mean Relative Error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Mean Absolute Error (mmHg)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Mean Relative Error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Mean Absolute Error (mmHg)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2211734"/>
                  </a:ext>
                </a:extLst>
              </a:tr>
              <a:tr h="576156">
                <a:tc>
                  <a:txBody>
                    <a:bodyPr/>
                    <a:lstStyle/>
                    <a:p>
                      <a:r>
                        <a:rPr lang="en-US" dirty="0"/>
                        <a:t>No Correction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0.258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15.981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0.129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4.254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0.002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0.0420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0775608"/>
                  </a:ext>
                </a:extLst>
              </a:tr>
              <a:tr h="576156">
                <a:tc>
                  <a:txBody>
                    <a:bodyPr/>
                    <a:lstStyle/>
                    <a:p>
                      <a:r>
                        <a:rPr lang="en-US" dirty="0"/>
                        <a:t>Physical Correction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0.150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9.158</a:t>
                      </a:r>
                    </a:p>
                    <a:p>
                      <a:endParaRPr lang="en-US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0.0620</a:t>
                      </a:r>
                    </a:p>
                    <a:p>
                      <a:endParaRPr lang="en-US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1.989</a:t>
                      </a:r>
                    </a:p>
                    <a:p>
                      <a:endParaRPr lang="en-US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0.1039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37351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957804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73F35-BBF2-A6B4-4257-C589AFF27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ECBC4D-47AD-D5D9-A691-2832AF829D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Linear Correction Junctional Modeling</a:t>
            </a:r>
          </a:p>
          <a:p>
            <a:r>
              <a:rPr lang="en-US" dirty="0"/>
              <a:t>Pipeline Compilation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77010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85F83-5D9C-2EA7-25E0-9D215FE399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Transform/Correction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029D53-0DFD-C899-12A8-7AF401BF2D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9645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B0A64D-BF8F-4714-4F24-BCDA7CC5A4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092" y="-67429"/>
            <a:ext cx="10515600" cy="1325563"/>
          </a:xfrm>
        </p:spPr>
        <p:txBody>
          <a:bodyPr/>
          <a:lstStyle/>
          <a:p>
            <a:r>
              <a:rPr lang="en-US" dirty="0"/>
              <a:t>Method</a:t>
            </a:r>
          </a:p>
        </p:txBody>
      </p:sp>
      <p:pic>
        <p:nvPicPr>
          <p:cNvPr id="5" name="Content Placeholder 4" descr="A picture containing text&#10;&#10;Description automatically generated">
            <a:extLst>
              <a:ext uri="{FF2B5EF4-FFF2-40B4-BE49-F238E27FC236}">
                <a16:creationId xmlns:a16="http://schemas.microsoft.com/office/drawing/2014/main" id="{13C00539-3B04-92A2-B3AC-6F511B1856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508"/>
          <a:stretch/>
        </p:blipFill>
        <p:spPr>
          <a:xfrm>
            <a:off x="1041122" y="799906"/>
            <a:ext cx="9597570" cy="5776740"/>
          </a:xfrm>
        </p:spPr>
      </p:pic>
    </p:spTree>
    <p:extLst>
      <p:ext uri="{BB962C8B-B14F-4D97-AF65-F5344CB8AC3E}">
        <p14:creationId xmlns:p14="http://schemas.microsoft.com/office/powerpoint/2010/main" val="18506377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10C5F-1B4E-8534-6292-6C4608031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Healthy Model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8BAE06-749E-28F5-061C-0BE0669741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1181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9C7AB-E61D-DC15-2EFF-FD376DF90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529"/>
            <a:ext cx="10515600" cy="1325563"/>
          </a:xfrm>
        </p:spPr>
        <p:txBody>
          <a:bodyPr/>
          <a:lstStyle/>
          <a:p>
            <a:r>
              <a:rPr lang="en-US" dirty="0"/>
              <a:t>No correction</a:t>
            </a:r>
          </a:p>
        </p:txBody>
      </p:sp>
      <p:pic>
        <p:nvPicPr>
          <p:cNvPr id="5" name="Content Placeholder 4" descr="Chart, line chart, histogram&#10;&#10;Description automatically generated">
            <a:extLst>
              <a:ext uri="{FF2B5EF4-FFF2-40B4-BE49-F238E27FC236}">
                <a16:creationId xmlns:a16="http://schemas.microsoft.com/office/drawing/2014/main" id="{93C1ECAF-92C7-AEB7-E1AE-29FB6C41A7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4071" y="1055103"/>
            <a:ext cx="3473805" cy="2606717"/>
          </a:xfrm>
        </p:spPr>
      </p:pic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C0253207-F371-ED14-075C-9A2F637312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8378" y="3980085"/>
            <a:ext cx="3837221" cy="2877915"/>
          </a:xfrm>
          <a:prstGeom prst="rect">
            <a:avLst/>
          </a:prstGeom>
        </p:spPr>
      </p:pic>
      <p:pic>
        <p:nvPicPr>
          <p:cNvPr id="9" name="Picture 8" descr="Chart, scatter chart&#10;&#10;Description automatically generated">
            <a:extLst>
              <a:ext uri="{FF2B5EF4-FFF2-40B4-BE49-F238E27FC236}">
                <a16:creationId xmlns:a16="http://schemas.microsoft.com/office/drawing/2014/main" id="{047B77DE-07E9-5695-92B2-B6686E1215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31179"/>
            <a:ext cx="4642338" cy="3476253"/>
          </a:xfrm>
          <a:prstGeom prst="rect">
            <a:avLst/>
          </a:prstGeom>
        </p:spPr>
      </p:pic>
      <p:pic>
        <p:nvPicPr>
          <p:cNvPr id="11" name="Picture 10" descr="Chart, scatter chart&#10;&#10;Description automatically generated">
            <a:extLst>
              <a:ext uri="{FF2B5EF4-FFF2-40B4-BE49-F238E27FC236}">
                <a16:creationId xmlns:a16="http://schemas.microsoft.com/office/drawing/2014/main" id="{605098F7-3C6A-E8B0-2E32-E0641F780B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7248" y="3868082"/>
            <a:ext cx="3727450" cy="279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8980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3D4302-B91B-1AD4-81B8-B59A5999A1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en-US" dirty="0"/>
              <a:t>Non-physical correction (There are [-] R)</a:t>
            </a:r>
          </a:p>
        </p:txBody>
      </p:sp>
      <p:pic>
        <p:nvPicPr>
          <p:cNvPr id="5" name="Content Placeholder 4" descr="Chart, line chart, histogram&#10;&#10;Description automatically generated">
            <a:extLst>
              <a:ext uri="{FF2B5EF4-FFF2-40B4-BE49-F238E27FC236}">
                <a16:creationId xmlns:a16="http://schemas.microsoft.com/office/drawing/2014/main" id="{F373AA03-5B81-38AC-E263-F443FE3F4D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02677" y="1063627"/>
            <a:ext cx="3575538" cy="2698520"/>
          </a:xfrm>
        </p:spPr>
      </p:pic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F41AD391-1941-0DB7-1E6C-DD9255BE56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1785" y="3993011"/>
            <a:ext cx="3863114" cy="2864989"/>
          </a:xfrm>
          <a:prstGeom prst="rect">
            <a:avLst/>
          </a:prstGeom>
        </p:spPr>
      </p:pic>
      <p:pic>
        <p:nvPicPr>
          <p:cNvPr id="9" name="Picture 8" descr="Chart, scatter chart&#10;&#10;Description automatically generated">
            <a:extLst>
              <a:ext uri="{FF2B5EF4-FFF2-40B4-BE49-F238E27FC236}">
                <a16:creationId xmlns:a16="http://schemas.microsoft.com/office/drawing/2014/main" id="{EF025A5C-9B28-952E-27AE-DF866EABF0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1785" y="997362"/>
            <a:ext cx="3985844" cy="2995649"/>
          </a:xfrm>
          <a:prstGeom prst="rect">
            <a:avLst/>
          </a:prstGeom>
        </p:spPr>
      </p:pic>
      <p:pic>
        <p:nvPicPr>
          <p:cNvPr id="11" name="Picture 10" descr="Chart, scatter chart&#10;&#10;Description automatically generated">
            <a:extLst>
              <a:ext uri="{FF2B5EF4-FFF2-40B4-BE49-F238E27FC236}">
                <a16:creationId xmlns:a16="http://schemas.microsoft.com/office/drawing/2014/main" id="{553C0639-B1E7-5285-0763-07EAE4C1F5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2677" y="3762147"/>
            <a:ext cx="4013040" cy="2995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8488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3D4302-B91B-1AD4-81B8-B59A5999A1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en-US" dirty="0"/>
              <a:t>Physical correction (remove [-] R) </a:t>
            </a:r>
          </a:p>
        </p:txBody>
      </p:sp>
      <p:pic>
        <p:nvPicPr>
          <p:cNvPr id="8" name="Content Placeholder 7" descr="Chart, line chart, histogram&#10;&#10;Description automatically generated">
            <a:extLst>
              <a:ext uri="{FF2B5EF4-FFF2-40B4-BE49-F238E27FC236}">
                <a16:creationId xmlns:a16="http://schemas.microsoft.com/office/drawing/2014/main" id="{AF4E3064-D821-78BC-C2CC-A064B76953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4371" y="997362"/>
            <a:ext cx="3436880" cy="2558806"/>
          </a:xfrm>
        </p:spPr>
      </p:pic>
      <p:pic>
        <p:nvPicPr>
          <p:cNvPr id="12" name="Picture 11" descr="Chart, scatter chart&#10;&#10;Description automatically generated">
            <a:extLst>
              <a:ext uri="{FF2B5EF4-FFF2-40B4-BE49-F238E27FC236}">
                <a16:creationId xmlns:a16="http://schemas.microsoft.com/office/drawing/2014/main" id="{DFA03D5F-E60A-BD75-9E41-CD1B783B41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1784" y="3993011"/>
            <a:ext cx="3786553" cy="2811678"/>
          </a:xfrm>
          <a:prstGeom prst="rect">
            <a:avLst/>
          </a:prstGeom>
        </p:spPr>
      </p:pic>
      <p:pic>
        <p:nvPicPr>
          <p:cNvPr id="14" name="Picture 13" descr="Chart, scatter chart&#10;&#10;Description automatically generated">
            <a:extLst>
              <a:ext uri="{FF2B5EF4-FFF2-40B4-BE49-F238E27FC236}">
                <a16:creationId xmlns:a16="http://schemas.microsoft.com/office/drawing/2014/main" id="{7CD2EC9A-99C5-FE67-3A86-2A0594575B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6024" y="1134645"/>
            <a:ext cx="3548155" cy="2658335"/>
          </a:xfrm>
          <a:prstGeom prst="rect">
            <a:avLst/>
          </a:prstGeom>
        </p:spPr>
      </p:pic>
      <p:pic>
        <p:nvPicPr>
          <p:cNvPr id="16" name="Picture 15" descr="Chart, scatter chart&#10;&#10;Description automatically generated">
            <a:extLst>
              <a:ext uri="{FF2B5EF4-FFF2-40B4-BE49-F238E27FC236}">
                <a16:creationId xmlns:a16="http://schemas.microsoft.com/office/drawing/2014/main" id="{2D1B1C8A-F57D-500A-FA0C-665D12373B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4371" y="3892060"/>
            <a:ext cx="3636308" cy="2714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4174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3D4302-B91B-1AD4-81B8-B59A5999A1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6"/>
            <a:ext cx="10287000" cy="1107160"/>
          </a:xfrm>
        </p:spPr>
        <p:txBody>
          <a:bodyPr/>
          <a:lstStyle/>
          <a:p>
            <a:r>
              <a:rPr lang="en-US" dirty="0"/>
              <a:t>Using Sys/</a:t>
            </a:r>
            <a:r>
              <a:rPr lang="en-US" dirty="0" err="1"/>
              <a:t>Dia</a:t>
            </a:r>
            <a:r>
              <a:rPr lang="en-US" dirty="0"/>
              <a:t>/Mean Correction</a:t>
            </a:r>
          </a:p>
        </p:txBody>
      </p:sp>
      <p:pic>
        <p:nvPicPr>
          <p:cNvPr id="15" name="Content Placeholder 14" descr="Chart, line chart&#10;&#10;Description automatically generated">
            <a:extLst>
              <a:ext uri="{FF2B5EF4-FFF2-40B4-BE49-F238E27FC236}">
                <a16:creationId xmlns:a16="http://schemas.microsoft.com/office/drawing/2014/main" id="{4C1E8D36-8134-25D4-E62B-7F38FE4AE7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4371" y="1068506"/>
            <a:ext cx="3722234" cy="2781385"/>
          </a:xfrm>
        </p:spPr>
      </p:pic>
      <p:pic>
        <p:nvPicPr>
          <p:cNvPr id="18" name="Picture 17" descr="Chart, scatter chart&#10;&#10;Description automatically generated">
            <a:extLst>
              <a:ext uri="{FF2B5EF4-FFF2-40B4-BE49-F238E27FC236}">
                <a16:creationId xmlns:a16="http://schemas.microsoft.com/office/drawing/2014/main" id="{CCE128CB-F2F7-6971-2C2C-A4E4ADF8B9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4280" y="3992714"/>
            <a:ext cx="3722234" cy="2749178"/>
          </a:xfrm>
          <a:prstGeom prst="rect">
            <a:avLst/>
          </a:prstGeom>
        </p:spPr>
      </p:pic>
      <p:pic>
        <p:nvPicPr>
          <p:cNvPr id="20" name="Picture 19" descr="Chart, scatter chart&#10;&#10;Description automatically generated">
            <a:extLst>
              <a:ext uri="{FF2B5EF4-FFF2-40B4-BE49-F238E27FC236}">
                <a16:creationId xmlns:a16="http://schemas.microsoft.com/office/drawing/2014/main" id="{07E4CF61-E046-092A-030C-CB486AD5A9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4279" y="1068506"/>
            <a:ext cx="3855009" cy="2894296"/>
          </a:xfrm>
          <a:prstGeom prst="rect">
            <a:avLst/>
          </a:prstGeom>
        </p:spPr>
      </p:pic>
      <p:pic>
        <p:nvPicPr>
          <p:cNvPr id="22" name="Picture 21" descr="Chart, scatter chart&#10;&#10;Description automatically generated">
            <a:extLst>
              <a:ext uri="{FF2B5EF4-FFF2-40B4-BE49-F238E27FC236}">
                <a16:creationId xmlns:a16="http://schemas.microsoft.com/office/drawing/2014/main" id="{64A6DA62-FC9C-D346-409F-E604082ED9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4699" y="3849891"/>
            <a:ext cx="3741906" cy="278138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246EF43-186F-D015-64F0-645A69E824E1}"/>
              </a:ext>
            </a:extLst>
          </p:cNvPr>
          <p:cNvSpPr txBox="1"/>
          <p:nvPr/>
        </p:nvSpPr>
        <p:spPr>
          <a:xfrm>
            <a:off x="9325068" y="1665837"/>
            <a:ext cx="269491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Fails b/c @ systole, the difference in pressure is much higher than the mean difference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742950" lvl="1" indent="-285750">
              <a:buFontTx/>
              <a:buChar char="-"/>
            </a:pPr>
            <a:r>
              <a:rPr lang="en-US" dirty="0"/>
              <a:t>~4 mmHg @ systole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&lt;1 mmHg for mean.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58523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3993</TotalTime>
  <Words>213</Words>
  <Application>Microsoft Macintosh PowerPoint</Application>
  <PresentationFormat>Widescreen</PresentationFormat>
  <Paragraphs>85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Research Update – 3/27/2023</vt:lpstr>
      <vt:lpstr>Current Work</vt:lpstr>
      <vt:lpstr>Linear Transform/Correction</vt:lpstr>
      <vt:lpstr>Method</vt:lpstr>
      <vt:lpstr>Healthy Model</vt:lpstr>
      <vt:lpstr>No correction</vt:lpstr>
      <vt:lpstr>Non-physical correction (There are [-] R)</vt:lpstr>
      <vt:lpstr>Physical correction (remove [-] R) </vt:lpstr>
      <vt:lpstr>Using Sys/Dia/Mean Correction</vt:lpstr>
      <vt:lpstr>Errors (across Outlets)</vt:lpstr>
      <vt:lpstr>Diseased Model</vt:lpstr>
      <vt:lpstr>No correction</vt:lpstr>
      <vt:lpstr>Physical Correction</vt:lpstr>
      <vt:lpstr>Errors (across Outlets)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1/29/2023</dc:title>
  <dc:creator>John Lee</dc:creator>
  <cp:lastModifiedBy>John Lee</cp:lastModifiedBy>
  <cp:revision>22</cp:revision>
  <dcterms:created xsi:type="dcterms:W3CDTF">2023-01-30T02:36:18Z</dcterms:created>
  <dcterms:modified xsi:type="dcterms:W3CDTF">2023-03-27T18:49:32Z</dcterms:modified>
</cp:coreProperties>
</file>